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1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eorgia" panose="02040502050405020303" pitchFamily="18" charset="0"/>
      <p:regular r:id="rId24"/>
      <p:bold r:id="rId25"/>
      <p:italic r:id="rId26"/>
      <p:boldItalic r:id="rId27"/>
    </p:embeddedFont>
    <p:embeddedFont>
      <p:font typeface="Gill Sans" panose="020B0502020104020203" pitchFamily="34" charset="-79"/>
      <p:regular r:id="rId28"/>
      <p:bold r:id="rId29"/>
    </p:embeddedFont>
    <p:embeddedFont>
      <p:font typeface="Libre Baskerville" panose="02000000000000000000" pitchFamily="2" charset="0"/>
      <p:regular r:id="rId30"/>
      <p:bold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3" roundtripDataSignature="AMtx7mg+9HPRfqHxkcWGerGXqxF+4oMM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8ACFA7-F670-4623-972F-336460E2A190}">
  <a:tblStyle styleId="{158ACFA7-F670-4623-972F-336460E2A19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4241984-224E-4277-8E6A-97739FA1404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79"/>
    <p:restoredTop sz="94710"/>
  </p:normalViewPr>
  <p:slideViewPr>
    <p:cSldViewPr snapToGrid="0" snapToObjects="1">
      <p:cViewPr varScale="1">
        <p:scale>
          <a:sx n="145" d="100"/>
          <a:sy n="145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4c1faf0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4c1faf0b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84c1faf0b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7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6746627" y="982085"/>
            <a:ext cx="4645250" cy="288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bre Baskerville"/>
              <a:buNone/>
            </a:pPr>
            <a:r>
              <a:rPr lang="en-US">
                <a:latin typeface="Libre Baskerville"/>
                <a:ea typeface="Libre Baskerville"/>
                <a:cs typeface="Libre Baskerville"/>
                <a:sym typeface="Libre Baskerville"/>
              </a:rPr>
              <a:t>Yelp </a:t>
            </a:r>
            <a:br>
              <a:rPr lang="en-US"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-US">
                <a:latin typeface="Libre Baskerville"/>
                <a:ea typeface="Libre Baskerville"/>
                <a:cs typeface="Libre Baskerville"/>
                <a:sym typeface="Libre Baskerville"/>
              </a:rPr>
              <a:t>Spam/Review Detection</a:t>
            </a:r>
            <a:endParaRPr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45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        Presented By</a:t>
            </a:r>
            <a:endParaRPr/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85"/>
              <a:buNone/>
            </a:pPr>
            <a:r>
              <a:rPr lang="en-US" sz="1785">
                <a:latin typeface="Arial"/>
                <a:ea typeface="Arial"/>
                <a:cs typeface="Arial"/>
                <a:sym typeface="Arial"/>
              </a:rPr>
              <a:t>Hansraj Pabbati (SJSU ID : 012540541)</a:t>
            </a:r>
            <a:endParaRPr/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85"/>
              <a:buNone/>
            </a:pPr>
            <a:r>
              <a:rPr lang="en-US" sz="1785">
                <a:latin typeface="Arial"/>
                <a:ea typeface="Arial"/>
                <a:cs typeface="Arial"/>
                <a:sym typeface="Arial"/>
              </a:rPr>
              <a:t>Rishika Machina (SJSU ID: 012525227)</a:t>
            </a:r>
            <a:endParaRPr/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85"/>
              <a:buNone/>
            </a:pPr>
            <a:br>
              <a:rPr lang="en-US" sz="1785">
                <a:latin typeface="Arial"/>
                <a:ea typeface="Arial"/>
                <a:cs typeface="Arial"/>
                <a:sym typeface="Arial"/>
              </a:rPr>
            </a:br>
            <a:endParaRPr sz="1785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382" y="1764381"/>
            <a:ext cx="4047843" cy="196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Baskerville"/>
              <a:buNone/>
            </a:pPr>
            <a:r>
              <a:rPr lang="en-US" u="sng">
                <a:latin typeface="Libre Baskerville"/>
                <a:ea typeface="Libre Baskerville"/>
                <a:cs typeface="Libre Baskerville"/>
                <a:sym typeface="Libre Baskerville"/>
              </a:rPr>
              <a:t>Multinomial Naïve Bayes</a:t>
            </a:r>
            <a:endParaRPr/>
          </a:p>
        </p:txBody>
      </p:sp>
      <p:sp>
        <p:nvSpPr>
          <p:cNvPr id="222" name="Google Shape;222;p10"/>
          <p:cNvSpPr/>
          <p:nvPr/>
        </p:nvSpPr>
        <p:spPr>
          <a:xfrm>
            <a:off x="10198657" y="1"/>
            <a:ext cx="1155142" cy="625027"/>
          </a:xfrm>
          <a:custGeom>
            <a:avLst/>
            <a:gdLst/>
            <a:ahLst/>
            <a:cxnLst/>
            <a:rect l="l" t="t" r="r" b="b"/>
            <a:pathLst>
              <a:path w="1155142" h="625027" extrusionOk="0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39336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latin typeface="Libre Baskerville"/>
                <a:ea typeface="Libre Baskerville"/>
                <a:cs typeface="Libre Baskerville"/>
                <a:sym typeface="Libre Baskerville"/>
              </a:rPr>
              <a:t>Trained on Review Content initially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latin typeface="Libre Baskerville"/>
                <a:ea typeface="Libre Baskerville"/>
                <a:cs typeface="Libre Baskerville"/>
                <a:sym typeface="Libre Baskerville"/>
              </a:rPr>
              <a:t>Gave decent results, so to improve it further used Grid Search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latin typeface="Libre Baskerville"/>
                <a:ea typeface="Libre Baskerville"/>
                <a:cs typeface="Libre Baskerville"/>
                <a:sym typeface="Libre Baskerville"/>
              </a:rPr>
              <a:t>Performed Grid Search with following parameters-</a:t>
            </a:r>
            <a:r>
              <a:rPr lang="en-US" sz="2200" i="1">
                <a:latin typeface="Libre Baskerville"/>
                <a:ea typeface="Libre Baskerville"/>
                <a:cs typeface="Libre Baskerville"/>
                <a:sym typeface="Libre Baskerville"/>
              </a:rPr>
              <a:t>'vect__ngram_range': [(1, 1), (1, 2)], 'tfidf__use_idf': (True, False), 'clf__alpha': (1e-2, 1e-3)}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 i="1">
                <a:latin typeface="Libre Baskerville"/>
                <a:ea typeface="Libre Baskerville"/>
                <a:cs typeface="Libre Baskerville"/>
                <a:sym typeface="Libre Baskerville"/>
              </a:rPr>
              <a:t>Best Parameters obtained : ngram_range':, (1, 2),</a:t>
            </a:r>
            <a:endParaRPr sz="2200" b="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 i="1">
                <a:latin typeface="Libre Baskerville"/>
                <a:ea typeface="Libre Baskerville"/>
                <a:cs typeface="Libre Baskerville"/>
                <a:sym typeface="Libre Baskerville"/>
              </a:rPr>
              <a:t>Tfidf__use_idf : True, clf_alpha : .0001.</a:t>
            </a:r>
            <a:endParaRPr sz="2200" b="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latin typeface="Libre Baskerville"/>
                <a:ea typeface="Libre Baskerville"/>
                <a:cs typeface="Libre Baskerville"/>
                <a:sym typeface="Libre Baskerville"/>
              </a:rPr>
              <a:t>5 – fold cross validation </a:t>
            </a:r>
            <a:br>
              <a:rPr lang="en-US" sz="2200">
                <a:latin typeface="Libre Baskerville"/>
                <a:ea typeface="Libre Baskerville"/>
                <a:cs typeface="Libre Baskerville"/>
                <a:sym typeface="Libre Baskerville"/>
              </a:rPr>
            </a:br>
            <a:endParaRPr sz="2200" i="1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24" name="Google Shape;224;p10"/>
          <p:cNvSpPr/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10" descr="Presentation with Checklis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 extrusionOk="0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26" name="Google Shape;226;p10"/>
          <p:cNvSpPr/>
          <p:nvPr/>
        </p:nvSpPr>
        <p:spPr>
          <a:xfrm>
            <a:off x="6749602" y="1"/>
            <a:ext cx="2066948" cy="1621879"/>
          </a:xfrm>
          <a:custGeom>
            <a:avLst/>
            <a:gdLst/>
            <a:ahLst/>
            <a:cxnLst/>
            <a:rect l="l" t="t" r="r" b="b"/>
            <a:pathLst>
              <a:path w="2066948" h="1621879" extrusionOk="0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7" name="Google Shape;227;p10"/>
          <p:cNvCxnSpPr/>
          <p:nvPr/>
        </p:nvCxnSpPr>
        <p:spPr>
          <a:xfrm>
            <a:off x="12138745" y="1027906"/>
            <a:ext cx="0" cy="1597708"/>
          </a:xfrm>
          <a:prstGeom prst="straightConnector1">
            <a:avLst/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28" name="Google Shape;228;p10"/>
          <p:cNvSpPr/>
          <p:nvPr/>
        </p:nvSpPr>
        <p:spPr>
          <a:xfrm rot="-1136562">
            <a:off x="7456580" y="5166682"/>
            <a:ext cx="1835725" cy="2024785"/>
          </a:xfrm>
          <a:custGeom>
            <a:avLst/>
            <a:gdLst/>
            <a:ahLst/>
            <a:cxnLst/>
            <a:rect l="l" t="t" r="r" b="b"/>
            <a:pathLst>
              <a:path w="1835725" h="2024785" extrusionOk="0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0"/>
          <p:cNvSpPr/>
          <p:nvPr/>
        </p:nvSpPr>
        <p:spPr>
          <a:xfrm>
            <a:off x="6809527" y="6033795"/>
            <a:ext cx="1991064" cy="824205"/>
          </a:xfrm>
          <a:custGeom>
            <a:avLst/>
            <a:gdLst/>
            <a:ahLst/>
            <a:cxnLst/>
            <a:rect l="l" t="t" r="r" b="b"/>
            <a:pathLst>
              <a:path w="1991064" h="824205" extrusionOk="0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0"/>
          <p:cNvSpPr/>
          <p:nvPr/>
        </p:nvSpPr>
        <p:spPr>
          <a:xfrm>
            <a:off x="10851696" y="5519196"/>
            <a:ext cx="1340305" cy="1338805"/>
          </a:xfrm>
          <a:custGeom>
            <a:avLst/>
            <a:gdLst/>
            <a:ahLst/>
            <a:cxnLst/>
            <a:rect l="l" t="t" r="r" b="b"/>
            <a:pathLst>
              <a:path w="1340305" h="1338805" extrusionOk="0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g84c1faf0b6_0_0"/>
          <p:cNvPicPr preferRelativeResize="0"/>
          <p:nvPr/>
        </p:nvPicPr>
        <p:blipFill rotWithShape="1">
          <a:blip r:embed="rId3"/>
          <a:srcRect t="18801" r="9091" b="21911"/>
          <a:stretch/>
        </p:blipFill>
        <p:spPr>
          <a:xfrm>
            <a:off x="-1" y="10"/>
            <a:ext cx="12192000" cy="6857990"/>
          </a:xfrm>
          <a:prstGeom prst="rect">
            <a:avLst/>
          </a:prstGeom>
          <a:noFill/>
        </p:spPr>
      </p:pic>
      <p:sp>
        <p:nvSpPr>
          <p:cNvPr id="252" name="Freeform: Shape 179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Google Shape;236;g84c1faf0b6_0_0"/>
          <p:cNvSpPr txBox="1"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>
                <a:latin typeface="Libre Baskerville"/>
                <a:ea typeface="Libre Baskerville"/>
                <a:cs typeface="Libre Baskerville"/>
                <a:sym typeface="Libre Baskerville"/>
              </a:rPr>
              <a:t>Random Forest</a:t>
            </a:r>
          </a:p>
        </p:txBody>
      </p:sp>
      <p:sp>
        <p:nvSpPr>
          <p:cNvPr id="237" name="Google Shape;237;g84c1faf0b6_0_0"/>
          <p:cNvSpPr txBox="1">
            <a:spLocks noGrp="1"/>
          </p:cNvSpPr>
          <p:nvPr>
            <p:ph type="body" idx="1"/>
          </p:nvPr>
        </p:nvSpPr>
        <p:spPr>
          <a:xfrm>
            <a:off x="520242" y="1774372"/>
            <a:ext cx="4062642" cy="2754086"/>
          </a:xfrm>
        </p:spPr>
        <p:txBody>
          <a:bodyPr spcFirstLastPara="1" lIns="91425" tIns="45700" rIns="91425" bIns="45700" anchor="t" anchorCtr="0">
            <a:normAutofit/>
          </a:bodyPr>
          <a:lstStyle/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Georgia" panose="02040502050405020303" pitchFamily="18" charset="0"/>
              </a:rPr>
              <a:t>501 estimators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Georgia" panose="02040502050405020303" pitchFamily="18" charset="0"/>
              </a:rPr>
              <a:t>balanced class weights - Imbalanced dataset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Georgia" panose="02040502050405020303" pitchFamily="18" charset="0"/>
              </a:rPr>
              <a:t>Bootstrap aggregation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lang="en-US" sz="1800">
              <a:latin typeface="Georgia" panose="02040502050405020303" pitchFamily="18" charset="0"/>
            </a:endParaRPr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Georgia" panose="02040502050405020303" pitchFamily="18" charset="0"/>
              </a:rPr>
              <a:t>CART -   Gini Index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Georgia" panose="02040502050405020303" pitchFamily="18" charset="0"/>
              </a:rPr>
              <a:t>ID3    -    Information gain</a:t>
            </a:r>
            <a:endParaRPr lang="en-US" sz="1800" dirty="0">
              <a:latin typeface="Georgia" panose="02040502050405020303" pitchFamily="18" charset="0"/>
            </a:endParaRPr>
          </a:p>
        </p:txBody>
      </p:sp>
      <p:pic>
        <p:nvPicPr>
          <p:cNvPr id="238" name="Google Shape;238;g84c1faf0b6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33594" y="5799594"/>
            <a:ext cx="1058406" cy="1058406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1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ap="flat" cmpd="thinThick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Georgia"/>
              <a:buNone/>
            </a:pPr>
            <a:r>
              <a:rPr lang="en-US" sz="2600" b="1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Neural Networks</a:t>
            </a:r>
            <a:endParaRPr/>
          </a:p>
        </p:txBody>
      </p:sp>
      <p:pic>
        <p:nvPicPr>
          <p:cNvPr id="247" name="Google Shape;24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3594" y="5799594"/>
            <a:ext cx="1058406" cy="10584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8" name="Google Shape;248;p11"/>
          <p:cNvGraphicFramePr/>
          <p:nvPr/>
        </p:nvGraphicFramePr>
        <p:xfrm>
          <a:off x="3648891" y="679268"/>
          <a:ext cx="7522725" cy="5213525"/>
        </p:xfrm>
        <a:graphic>
          <a:graphicData uri="http://schemas.openxmlformats.org/drawingml/2006/table">
            <a:tbl>
              <a:tblPr firstRow="1" bandRow="1">
                <a:noFill/>
                <a:tableStyleId>{158ACFA7-F670-4623-972F-336460E2A190}</a:tableStyleId>
              </a:tblPr>
              <a:tblGrid>
                <a:gridCol w="166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8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3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13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Neural Network with LSTM</a:t>
                      </a:r>
                      <a:endParaRPr sz="1300" u="none" strike="noStrike" cap="none">
                        <a:solidFill>
                          <a:srgbClr val="3F3F3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72350" marR="103425" marT="103425" marB="103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Neural Network with extra 1D CNN on top of LSTM layer</a:t>
                      </a:r>
                      <a:endParaRPr sz="1300" u="none" strike="noStrike" cap="none">
                        <a:solidFill>
                          <a:srgbClr val="3F3F3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72350" marR="103425" marT="103425" marB="103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Neural network with Bidirectional recurrent layers</a:t>
                      </a:r>
                      <a:endParaRPr sz="1300" u="none" strike="noStrike" cap="none">
                        <a:solidFill>
                          <a:srgbClr val="3F3F3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72350" marR="103425" marT="103425" marB="103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Neural network using RNN with GRU</a:t>
                      </a:r>
                      <a:endParaRPr sz="1300" u="none" strike="noStrike" cap="none">
                        <a:solidFill>
                          <a:srgbClr val="3F3F3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72350" marR="103425" marT="103425" marB="103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Embedding layer, LSTM layer, and output of LSTM Layer was fed into hidden fully connected layer</a:t>
                      </a:r>
                      <a:endParaRPr sz="1300" u="none" strike="noStrike" cap="none">
                        <a:solidFill>
                          <a:srgbClr val="3F3F3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72350" marR="89625" marT="89625" marB="89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Combination of recurrent neural network with LSTM and Convolutional layer</a:t>
                      </a:r>
                      <a:endParaRPr sz="1300" u="none" strike="noStrike" cap="none">
                        <a:solidFill>
                          <a:srgbClr val="3F3F3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72350" marR="89625" marT="89625" marB="89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Frequently used for NLP for richer data representations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72350" marR="89625" marT="89625" marB="89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Trained with padded sequence 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72350" marR="89625" marT="89625" marB="896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10,000 most common words were used as features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72350" marR="89625" marT="89625" marB="89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Dropout layer was added after embedding layer and convolutional layer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72350" marR="89625" marT="89625" marB="89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Bidirectional recurrent layer after embedding layer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72350" marR="89625" marT="89625" marB="89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Need to change weight matrices so recurrent unit provides output for input sequence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72350" marR="89625" marT="89625" marB="896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4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20 percent dropout, 0.2 Validation split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72350" marR="89625" marT="89625" marB="89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Georgia"/>
                        <a:buNone/>
                      </a:pPr>
                      <a:r>
                        <a:rPr lang="en-US" sz="1300" u="none" strike="noStrike" cap="non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20 percent dropout, 0.2 Validation split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72350" marR="89625" marT="89625" marB="89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Separate instance of this layer for chronological processing and reversed order processing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72350" marR="89625" marT="89625" marB="89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 percent validation split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72350" marR="89625" marT="89625" marB="896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3" name="Google Shape;253;p12"/>
          <p:cNvGraphicFramePr/>
          <p:nvPr/>
        </p:nvGraphicFramePr>
        <p:xfrm>
          <a:off x="690215" y="13998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{158ACFA7-F670-4623-972F-336460E2A190}</a:tableStyleId>
              </a:tblPr>
              <a:tblGrid>
                <a:gridCol w="26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36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eorgia"/>
                        <a:buNone/>
                      </a:pPr>
                      <a:r>
                        <a:rPr lang="en-US" sz="1800" u="none" strike="noStrike" cap="non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Neural Network with LSTM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eorgia"/>
                        <a:buNone/>
                      </a:pPr>
                      <a:r>
                        <a:rPr lang="en-US" sz="1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Neural Network with extra 1D CNN on top of LSTM layer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eorgia"/>
                        <a:buNone/>
                      </a:pPr>
                      <a:r>
                        <a:rPr lang="en-US" sz="1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Neural network with Bidirectional recurrent layers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1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eorgia"/>
                        <a:buNone/>
                      </a:pPr>
                      <a:r>
                        <a:rPr lang="en-US" sz="1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Neural network using RNN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1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4" name="Google Shape;254;p12" descr="https://lh6.googleusercontent.com/JpRd5iL1w23D1JlvuvRICLMvsR3YrNk63umTaJkZqrpEqsSN-_BFQqQjl4JcGCS9l9gtfsKdmVnU-AqgZJ1pT-M82iHPsD7kQmPLkrAAdE8fZQ2d-jBDYhQyY2yTU9APjdjaBHG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596" y="2177527"/>
            <a:ext cx="2781299" cy="1823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2" descr="https://lh4.googleusercontent.com/9QrWMoiZ1uNAMb-7DyiYVwde5d6wU7m-bFHj8r7rtIGnfLSoEVWKI5Zlambr3IeGRFDMb33C6SXzXSfTQ87BA8mcffp6kBlWm8-mFD6Te5PQPa0bCKSSkK38vQMnTS9ajeQwNDG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0215" y="4247727"/>
            <a:ext cx="2657764" cy="183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2" descr="https://lh4.googleusercontent.com/dUPOi6gBhg01hXK4FRsL19I87WuNvXhEqNF5H81LCIBiRhI1dnbt8BV6kxsuUq3eTwJcYvTJa5rdKfYBD1WKXZ16zRKsMtn4V-J1un63rAMTgG49_g6XIM_CXGSe8o6FvCzyERBi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98562" y="2177527"/>
            <a:ext cx="2438400" cy="1639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2" descr="https://lh3.googleusercontent.com/IRjLLvqiAtLVz9Q1PbVNQPgJjTUamI8OsaF-iIHsdvzllXUU9tImLGkNERfldzA_uRwqpgEHHAg5AizB4ZjCSHKF3ckcIQFgkhqXZ991_BEAYaPqCsuLNcPZhkgCXbOH5vvU_cm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39584" y="4343749"/>
            <a:ext cx="2474432" cy="1639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2" descr="https://lh6.googleusercontent.com/89CPzW79WJjakdgUfLLb2Y-hPTapRB8VGy9PzLPtES6tFL0mHzLP5A9KRpHNE1vVHlBWoNt1DMbIi0GeaupSB_sAmBIIgpCo9kkGCST9MuJLodmeM91jFhMhyotp5rh1WMg9Omnk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25707" y="2161162"/>
            <a:ext cx="2438400" cy="1574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2" descr="https://lh4.googleusercontent.com/qIM1W--J5LtDyLI0CXAkRhvrggfLMm1d-l5wEHyVg47PjEc8qjrD9Zrwz2NXHKWjfJpFZ2Dunfk6wV_dpBXfNc6-DLP3BnoZfX64p0uy3cSaoDCaBk73k8e9pM4EPY7g83o6RJ8-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54824" y="4165571"/>
            <a:ext cx="25654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920224" y="2040274"/>
            <a:ext cx="2450037" cy="169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968870" y="4165571"/>
            <a:ext cx="2565400" cy="1802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133594" y="5799594"/>
            <a:ext cx="1058406" cy="1058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3"/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ap="flat" cmpd="thinThick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None/>
            </a:pPr>
            <a:r>
              <a:rPr lang="en-US" sz="2400" b="1" u="sng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Evaluation of Results</a:t>
            </a:r>
            <a:endParaRPr/>
          </a:p>
        </p:txBody>
      </p:sp>
      <p:pic>
        <p:nvPicPr>
          <p:cNvPr id="269" name="Google Shape;26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3594" y="5799594"/>
            <a:ext cx="1058406" cy="10584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0" name="Google Shape;270;p13"/>
          <p:cNvGraphicFramePr/>
          <p:nvPr/>
        </p:nvGraphicFramePr>
        <p:xfrm>
          <a:off x="4038600" y="1324024"/>
          <a:ext cx="7533625" cy="4224650"/>
        </p:xfrm>
        <a:graphic>
          <a:graphicData uri="http://schemas.openxmlformats.org/drawingml/2006/table">
            <a:tbl>
              <a:tblPr firstRow="1" bandRow="1">
                <a:noFill/>
                <a:tableStyleId>{C4241984-224E-4277-8E6A-97739FA14048}</a:tableStyleId>
              </a:tblPr>
              <a:tblGrid>
                <a:gridCol w="62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1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0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200" b="1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</a:br>
                      <a:endParaRPr sz="1200" b="1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41425" marR="84850" marT="84850" marB="848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u="none" strike="noStrike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Classifier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u="none" strike="noStrike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41425" marR="84850" marT="84850" marB="848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u="none" strike="noStrike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F1 Score</a:t>
                      </a:r>
                      <a:endParaRPr sz="1200" b="1" u="none" strike="noStrike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41425" marR="84850" marT="84850" marB="8485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>
                          <a:solidFill>
                            <a:srgbClr val="262626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1200">
                        <a:solidFill>
                          <a:srgbClr val="262626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41425" marR="84850" marT="84850" marB="848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dirty="0">
                          <a:solidFill>
                            <a:srgbClr val="262626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Naive Bayes Classifier</a:t>
                      </a:r>
                      <a:endParaRPr sz="1200" dirty="0">
                        <a:solidFill>
                          <a:srgbClr val="262626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41425" marR="84850" marT="84850" marB="848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>
                          <a:solidFill>
                            <a:srgbClr val="262626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63.52 %</a:t>
                      </a:r>
                      <a:endParaRPr sz="1200">
                        <a:solidFill>
                          <a:srgbClr val="262626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41425" marR="84850" marT="84850" marB="848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>
                          <a:solidFill>
                            <a:srgbClr val="262626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</a:t>
                      </a:r>
                      <a:endParaRPr sz="1200">
                        <a:solidFill>
                          <a:srgbClr val="262626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41425" marR="84850" marT="84850" marB="848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>
                          <a:solidFill>
                            <a:srgbClr val="262626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Naive Bayes Classifier (With Grid search and ngram)</a:t>
                      </a:r>
                      <a:endParaRPr sz="1200">
                        <a:solidFill>
                          <a:srgbClr val="262626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41425" marR="84850" marT="84850" marB="848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>
                          <a:solidFill>
                            <a:srgbClr val="262626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70.00 %</a:t>
                      </a:r>
                      <a:endParaRPr sz="1200">
                        <a:solidFill>
                          <a:srgbClr val="262626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41425" marR="84850" marT="84850" marB="8485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>
                          <a:solidFill>
                            <a:srgbClr val="262626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</a:t>
                      </a:r>
                      <a:endParaRPr sz="1200">
                        <a:solidFill>
                          <a:srgbClr val="262626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41425" marR="84850" marT="84850" marB="848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dirty="0">
                          <a:solidFill>
                            <a:srgbClr val="262626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Neural Network with LSTM</a:t>
                      </a:r>
                      <a:endParaRPr sz="1200" dirty="0">
                        <a:solidFill>
                          <a:srgbClr val="262626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41425" marR="84850" marT="84850" marB="848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>
                          <a:solidFill>
                            <a:srgbClr val="262626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66.26 %</a:t>
                      </a:r>
                      <a:endParaRPr sz="1200">
                        <a:solidFill>
                          <a:srgbClr val="262626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41425" marR="84850" marT="84850" marB="8485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>
                          <a:solidFill>
                            <a:srgbClr val="262626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</a:t>
                      </a:r>
                      <a:endParaRPr sz="1200">
                        <a:solidFill>
                          <a:srgbClr val="262626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41425" marR="84850" marT="84850" marB="848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dirty="0">
                          <a:solidFill>
                            <a:srgbClr val="262626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Neural Network with 1D CNN on top of LSTM layer</a:t>
                      </a:r>
                      <a:endParaRPr sz="1200" dirty="0">
                        <a:solidFill>
                          <a:srgbClr val="262626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41425" marR="84850" marT="84850" marB="848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>
                          <a:solidFill>
                            <a:srgbClr val="262626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66.39 %</a:t>
                      </a:r>
                      <a:endParaRPr sz="1200">
                        <a:solidFill>
                          <a:srgbClr val="262626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41425" marR="84850" marT="84850" marB="8485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>
                          <a:solidFill>
                            <a:srgbClr val="262626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</a:t>
                      </a:r>
                      <a:endParaRPr sz="1200">
                        <a:solidFill>
                          <a:srgbClr val="262626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41425" marR="84850" marT="84850" marB="848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>
                          <a:solidFill>
                            <a:srgbClr val="262626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Neural Network using Bidirectional recurrent layer</a:t>
                      </a:r>
                      <a:endParaRPr sz="1200">
                        <a:solidFill>
                          <a:srgbClr val="262626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41425" marR="84850" marT="84850" marB="848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dirty="0">
                          <a:solidFill>
                            <a:srgbClr val="262626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66.45 %</a:t>
                      </a:r>
                      <a:endParaRPr sz="1200" dirty="0">
                        <a:solidFill>
                          <a:srgbClr val="262626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41425" marR="84850" marT="84850" marB="8485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>
                          <a:solidFill>
                            <a:srgbClr val="262626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</a:t>
                      </a:r>
                      <a:endParaRPr sz="1200">
                        <a:solidFill>
                          <a:srgbClr val="262626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41425" marR="84850" marT="84850" marB="848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>
                          <a:solidFill>
                            <a:srgbClr val="262626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Recurrent Neural Network with GRU</a:t>
                      </a:r>
                      <a:endParaRPr sz="1200">
                        <a:solidFill>
                          <a:srgbClr val="262626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41425" marR="84850" marT="84850" marB="848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dirty="0">
                          <a:solidFill>
                            <a:srgbClr val="262626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70%</a:t>
                      </a:r>
                      <a:endParaRPr sz="1200" dirty="0">
                        <a:solidFill>
                          <a:srgbClr val="262626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41425" marR="84850" marT="84850" marB="8485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>
                          <a:solidFill>
                            <a:srgbClr val="262626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</a:t>
                      </a:r>
                      <a:endParaRPr sz="1200">
                        <a:solidFill>
                          <a:srgbClr val="262626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41425" marR="84850" marT="84850" marB="848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>
                          <a:solidFill>
                            <a:srgbClr val="262626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XGBoost</a:t>
                      </a:r>
                      <a:endParaRPr sz="1200">
                        <a:solidFill>
                          <a:srgbClr val="262626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41425" marR="84850" marT="84850" marB="848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dirty="0">
                          <a:solidFill>
                            <a:srgbClr val="262626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64% (Text), 57%(Other)</a:t>
                      </a:r>
                      <a:endParaRPr sz="1200" dirty="0">
                        <a:solidFill>
                          <a:srgbClr val="262626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41425" marR="84850" marT="84850" marB="8485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8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62626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8</a:t>
                      </a:r>
                      <a:endParaRPr sz="1200" u="none" strike="noStrike">
                        <a:solidFill>
                          <a:srgbClr val="262626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41425" marR="84850" marT="84850" marB="848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62626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Random Forest</a:t>
                      </a:r>
                      <a:endParaRPr sz="1200" u="none" strike="noStrike">
                        <a:solidFill>
                          <a:srgbClr val="262626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41425" marR="84850" marT="84850" marB="848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262626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33%</a:t>
                      </a:r>
                      <a:endParaRPr sz="1200" u="none" strike="noStrike" dirty="0">
                        <a:solidFill>
                          <a:srgbClr val="262626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141425" marR="84850" marT="84850" marB="8485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42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308E1B-BE14-9841-9A7C-C6AF07C7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529" y="643467"/>
            <a:ext cx="813294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84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4"/>
          <p:cNvSpPr txBox="1"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Baskerville"/>
              <a:buNone/>
            </a:pPr>
            <a:r>
              <a:rPr lang="en-US" b="1" u="sng">
                <a:latin typeface="Libre Baskerville"/>
                <a:ea typeface="Libre Baskerville"/>
                <a:cs typeface="Libre Baskerville"/>
                <a:sym typeface="Libre Baskerville"/>
              </a:rPr>
              <a:t>Conclusion</a:t>
            </a:r>
            <a:endParaRPr/>
          </a:p>
        </p:txBody>
      </p:sp>
      <p:sp>
        <p:nvSpPr>
          <p:cNvPr id="277" name="Google Shape;277;p14"/>
          <p:cNvSpPr txBox="1"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No major improvement with reviewer centered fabricated features.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Using simple approach works best.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Multinomial Naïve Bayes gave the best accuracy of 70 percent with Grid search.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RNN with GRU also gave 70 percent accuracy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278" name="Google Shape;278;p14"/>
          <p:cNvPicPr preferRelativeResize="0"/>
          <p:nvPr/>
        </p:nvPicPr>
        <p:blipFill rotWithShape="1">
          <a:blip r:embed="rId3">
            <a:alphaModFix/>
          </a:blip>
          <a:srcRect l="51344" r="708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14"/>
          <p:cNvCxnSpPr/>
          <p:nvPr/>
        </p:nvCxnSpPr>
        <p:spPr>
          <a:xfrm>
            <a:off x="5080934" y="2115117"/>
            <a:ext cx="6309360" cy="0"/>
          </a:xfrm>
          <a:prstGeom prst="straightConnector1">
            <a:avLst/>
          </a:prstGeom>
          <a:noFill/>
          <a:ln w="19050" cap="flat" cmpd="sng">
            <a:solidFill>
              <a:srgbClr val="F5E83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5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5"/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ap="flat" cmpd="thinThick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2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5"/>
          <p:cNvPicPr preferRelativeResize="0"/>
          <p:nvPr/>
        </p:nvPicPr>
        <p:blipFill rotWithShape="1">
          <a:blip r:embed="rId3">
            <a:alphaModFix/>
          </a:blip>
          <a:srcRect l="6632" r="3806" b="-1"/>
          <a:stretch/>
        </p:blipFill>
        <p:spPr>
          <a:xfrm>
            <a:off x="4038600" y="1320474"/>
            <a:ext cx="7188199" cy="4213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336384" y="303591"/>
            <a:ext cx="5735590" cy="5896743"/>
          </a:xfrm>
          <a:prstGeom prst="rect">
            <a:avLst/>
          </a:prstGeom>
          <a:solidFill>
            <a:srgbClr val="3F3F3F"/>
          </a:solidFill>
          <a:ln w="127000" cap="sq" cmpd="thinThick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eorgia"/>
              <a:buNone/>
            </a:pPr>
            <a:r>
              <a:rPr lang="en-US" sz="4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Introduction</a:t>
            </a:r>
            <a:endParaRPr/>
          </a:p>
        </p:txBody>
      </p:sp>
      <p:cxnSp>
        <p:nvCxnSpPr>
          <p:cNvPr id="98" name="Google Shape;98;p2"/>
          <p:cNvCxnSpPr/>
          <p:nvPr/>
        </p:nvCxnSpPr>
        <p:spPr>
          <a:xfrm>
            <a:off x="707023" y="2050687"/>
            <a:ext cx="4562441" cy="0"/>
          </a:xfrm>
          <a:prstGeom prst="straightConnector1">
            <a:avLst/>
          </a:prstGeom>
          <a:noFill/>
          <a:ln w="22225" cap="flat" cmpd="sng">
            <a:solidFill>
              <a:srgbClr val="E7E6E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9" name="Google Shape;99;p2"/>
          <p:cNvSpPr txBox="1">
            <a:spLocks noGrp="1"/>
          </p:cNvSpPr>
          <p:nvPr>
            <p:ph type="body" idx="1"/>
          </p:nvPr>
        </p:nvSpPr>
        <p:spPr>
          <a:xfrm>
            <a:off x="593610" y="2121763"/>
            <a:ext cx="5235490" cy="377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Online reviews play a very important role for decision-making in today's e-commerce.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Untruthful review is a fake review or opinion spam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Positive reviews of a target object can attract more customers and increase sales; negative reviews of a target object can result in lower demand and lower sales.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chemeClr val="lt1"/>
              </a:solidFill>
            </a:endParaRPr>
          </a:p>
        </p:txBody>
      </p:sp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0632" y="1858114"/>
            <a:ext cx="5126736" cy="298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47300" y="5867400"/>
            <a:ext cx="204470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3"/>
          <p:cNvPicPr preferRelativeResize="0"/>
          <p:nvPr/>
        </p:nvPicPr>
        <p:blipFill rotWithShape="1">
          <a:blip r:embed="rId3">
            <a:alphaModFix/>
          </a:blip>
          <a:srcRect t="2209" r="3" b="2210"/>
          <a:stretch/>
        </p:blipFill>
        <p:spPr>
          <a:xfrm>
            <a:off x="20" y="2768743"/>
            <a:ext cx="4278264" cy="408925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/>
          <p:nvPr/>
        </p:nvSpPr>
        <p:spPr>
          <a:xfrm>
            <a:off x="0" y="2768743"/>
            <a:ext cx="4310288" cy="64008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/>
          <p:nvPr/>
        </p:nvSpPr>
        <p:spPr>
          <a:xfrm rot="5400000">
            <a:off x="855909" y="3396995"/>
            <a:ext cx="6858002" cy="64008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" name="Google Shape;110;p3"/>
          <p:cNvGrpSpPr/>
          <p:nvPr/>
        </p:nvGrpSpPr>
        <p:grpSpPr>
          <a:xfrm>
            <a:off x="5435432" y="2166634"/>
            <a:ext cx="5578875" cy="2434384"/>
            <a:chOff x="3786" y="1487679"/>
            <a:chExt cx="5578875" cy="2434384"/>
          </a:xfrm>
        </p:grpSpPr>
        <p:sp>
          <p:nvSpPr>
            <p:cNvPr id="111" name="Google Shape;111;p3"/>
            <p:cNvSpPr/>
            <p:nvPr/>
          </p:nvSpPr>
          <p:spPr>
            <a:xfrm>
              <a:off x="3786" y="1487679"/>
              <a:ext cx="897750" cy="89775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3786" y="2490107"/>
              <a:ext cx="256500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 txBox="1"/>
            <p:nvPr/>
          </p:nvSpPr>
          <p:spPr>
            <a:xfrm>
              <a:off x="3786" y="2490107"/>
              <a:ext cx="256500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Libre Baskerville"/>
                <a:buNone/>
              </a:pPr>
              <a:r>
                <a:rPr lang="en-US" sz="26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Filtering</a:t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786" y="2923545"/>
              <a:ext cx="2565000" cy="998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 txBox="1"/>
            <p:nvPr/>
          </p:nvSpPr>
          <p:spPr>
            <a:xfrm>
              <a:off x="3786" y="2923545"/>
              <a:ext cx="2565000" cy="998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Libre Baskerville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Supervised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Libre Baskerville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Unmonitored</a:t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017661" y="1487679"/>
              <a:ext cx="897750" cy="89775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017661" y="2490107"/>
              <a:ext cx="256500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 txBox="1"/>
            <p:nvPr/>
          </p:nvSpPr>
          <p:spPr>
            <a:xfrm>
              <a:off x="3017661" y="2490107"/>
              <a:ext cx="256500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Libre Baskerville"/>
                <a:buNone/>
              </a:pPr>
              <a:r>
                <a:rPr lang="en-US" sz="26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Characteristics</a:t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017661" y="2923545"/>
              <a:ext cx="2565000" cy="998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 txBox="1"/>
            <p:nvPr/>
          </p:nvSpPr>
          <p:spPr>
            <a:xfrm>
              <a:off x="3017661" y="2923545"/>
              <a:ext cx="2565000" cy="998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Libre Baskerville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Linguistic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Libre Baskerville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Behavioral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4"/>
          <p:cNvSpPr txBox="1">
            <a:spLocks noGrp="1"/>
          </p:cNvSpPr>
          <p:nvPr>
            <p:ph type="title"/>
          </p:nvPr>
        </p:nvSpPr>
        <p:spPr>
          <a:xfrm>
            <a:off x="2021633" y="4380912"/>
            <a:ext cx="8148734" cy="106927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5E5E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/>
          </a:p>
        </p:txBody>
      </p:sp>
      <p:pic>
        <p:nvPicPr>
          <p:cNvPr id="128" name="Google Shape;128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71267" y="1014622"/>
            <a:ext cx="10249464" cy="286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59886" y="5725886"/>
            <a:ext cx="1132114" cy="1132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/>
          <p:nvPr/>
        </p:nvSpPr>
        <p:spPr>
          <a:xfrm>
            <a:off x="6831955" y="5346696"/>
            <a:ext cx="5360045" cy="1511304"/>
          </a:xfrm>
          <a:custGeom>
            <a:avLst/>
            <a:gdLst/>
            <a:ahLst/>
            <a:cxnLst/>
            <a:rect l="l" t="t" r="r" b="b"/>
            <a:pathLst>
              <a:path w="5360045" h="1511304" extrusionOk="0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0" y="5346694"/>
            <a:ext cx="7346605" cy="1511306"/>
          </a:xfrm>
          <a:custGeom>
            <a:avLst/>
            <a:gdLst/>
            <a:ahLst/>
            <a:cxnLst/>
            <a:rect l="l" t="t" r="r" b="b"/>
            <a:pathLst>
              <a:path w="7346605" h="1511306" extrusionOk="0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"/>
          <p:cNvSpPr txBox="1"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303030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/>
          </a:p>
        </p:txBody>
      </p:sp>
      <p:sp>
        <p:nvSpPr>
          <p:cNvPr id="137" name="Google Shape;137;p5"/>
          <p:cNvSpPr txBox="1"/>
          <p:nvPr/>
        </p:nvSpPr>
        <p:spPr>
          <a:xfrm>
            <a:off x="7346605" y="235131"/>
            <a:ext cx="4196151" cy="475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Preprocessing: Tokenize reviews (200000-dimension feature vector)</a:t>
            </a:r>
            <a:endParaRPr/>
          </a:p>
          <a:p>
            <a:pPr marL="5715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Fabricated features from Review Content</a:t>
            </a:r>
            <a:endParaRPr/>
          </a:p>
          <a:p>
            <a:pPr marL="5715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Used Over sampling to balance the classes using XGBoost</a:t>
            </a:r>
            <a:endParaRPr sz="2400" b="0" i="0" u="none" strike="noStrike" cap="none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285750" marR="0" lvl="0" indent="-101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01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9886" y="5725886"/>
            <a:ext cx="1132114" cy="113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087120" y="1258094"/>
            <a:ext cx="5460302" cy="3252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409710" y="1022350"/>
            <a:ext cx="709612" cy="2095501"/>
          </a:xfrm>
          <a:custGeom>
            <a:avLst/>
            <a:gdLst/>
            <a:ahLst/>
            <a:cxnLst/>
            <a:rect l="l" t="t" r="r" b="b"/>
            <a:pathLst>
              <a:path w="447" h="1363" extrusionOk="0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409710" y="837744"/>
            <a:ext cx="403225" cy="1705431"/>
          </a:xfrm>
          <a:custGeom>
            <a:avLst/>
            <a:gdLst/>
            <a:ahLst/>
            <a:cxnLst/>
            <a:rect l="l" t="t" r="r" b="b"/>
            <a:pathLst>
              <a:path w="254" h="1109" extrusionOk="0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/>
          <p:nvPr/>
        </p:nvSpPr>
        <p:spPr>
          <a:xfrm>
            <a:off x="644660" y="640894"/>
            <a:ext cx="168275" cy="1713195"/>
          </a:xfrm>
          <a:custGeom>
            <a:avLst/>
            <a:gdLst/>
            <a:ahLst/>
            <a:cxnLst/>
            <a:rect l="l" t="t" r="r" b="b"/>
            <a:pathLst>
              <a:path w="106" h="1114" extrusionOk="0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7348538" y="635716"/>
            <a:ext cx="328612" cy="1742360"/>
          </a:xfrm>
          <a:custGeom>
            <a:avLst/>
            <a:gdLst/>
            <a:ahLst/>
            <a:cxnLst/>
            <a:rect l="l" t="t" r="r" b="b"/>
            <a:pathLst>
              <a:path w="207" h="1114" extrusionOk="0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6"/>
          <p:cNvSpPr txBox="1">
            <a:spLocks noGrp="1"/>
          </p:cNvSpPr>
          <p:nvPr>
            <p:ph type="title"/>
          </p:nvPr>
        </p:nvSpPr>
        <p:spPr>
          <a:xfrm>
            <a:off x="964760" y="804328"/>
            <a:ext cx="6091312" cy="120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Libre Baskerville"/>
              <a:buNone/>
            </a:pPr>
            <a:r>
              <a:rPr lang="en-US" sz="4000" u="sng">
                <a:solidFill>
                  <a:srgbClr val="FE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System Design and Implementation</a:t>
            </a:r>
            <a:endParaRPr/>
          </a:p>
        </p:txBody>
      </p:sp>
      <p:sp>
        <p:nvSpPr>
          <p:cNvPr id="151" name="Google Shape;151;p6"/>
          <p:cNvSpPr txBox="1">
            <a:spLocks noGrp="1"/>
          </p:cNvSpPr>
          <p:nvPr>
            <p:ph type="body" idx="1"/>
          </p:nvPr>
        </p:nvSpPr>
        <p:spPr>
          <a:xfrm>
            <a:off x="1282189" y="2494450"/>
            <a:ext cx="5773883" cy="3563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Libre Baskerville"/>
                <a:ea typeface="Libre Baskerville"/>
                <a:cs typeface="Libre Baskerville"/>
                <a:sym typeface="Libre Baskerville"/>
              </a:rPr>
              <a:t>Structural  Features -  Review Length, Average and  standard deviation of review length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Libre Baskerville"/>
                <a:ea typeface="Libre Baskerville"/>
                <a:cs typeface="Libre Baskerville"/>
                <a:sym typeface="Libre Baskerville"/>
              </a:rPr>
              <a:t>Semantic Features – Sentiment Polarity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Libre Baskerville"/>
                <a:ea typeface="Libre Baskerville"/>
                <a:cs typeface="Libre Baskerville"/>
                <a:sym typeface="Libre Baskerville"/>
              </a:rPr>
              <a:t>N-Gram  - Unigram, Bigram and Trigram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pic>
        <p:nvPicPr>
          <p:cNvPr id="152" name="Google Shape;152;p6" descr="https://lh5.googleusercontent.com/hg7DJJ7ZSO_yrC9ciK4ytPGuIgPIQA1lGXQ4GARAwm53fXwI7HLoe_1MxWI-t7ImhhCRz_0sL3OLQlS8nVSvhf6XdDnTT1SU9jVEpsrawAudOvtP75WXz3YkF6H4ZXqBOm27_hKJ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0817" y="633852"/>
            <a:ext cx="2771185" cy="270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6" descr="https://lh6.googleusercontent.com/jkxpsP5XXlpepHIioBI7x0n5RISpaAERoQH6b21jFwjesDbOONUlAYfZCdjC1YwVw9woAkiNaMKwgItdZWgaq8YTi8Kz-OTl7zs-RrxRUV7eVhlAbHUDHFVLd7K_k7RtFBK8yhl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3267" y="3511296"/>
            <a:ext cx="2823235" cy="2757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7"/>
          <p:cNvGrpSpPr/>
          <p:nvPr/>
        </p:nvGrpSpPr>
        <p:grpSpPr>
          <a:xfrm>
            <a:off x="1660511" y="585562"/>
            <a:ext cx="8626135" cy="5634411"/>
            <a:chOff x="221456" y="942"/>
            <a:chExt cx="8626135" cy="5634411"/>
          </a:xfrm>
        </p:grpSpPr>
        <p:sp>
          <p:nvSpPr>
            <p:cNvPr id="160" name="Google Shape;160;p7"/>
            <p:cNvSpPr/>
            <p:nvPr/>
          </p:nvSpPr>
          <p:spPr>
            <a:xfrm>
              <a:off x="2712759" y="703153"/>
              <a:ext cx="542813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 txBox="1"/>
            <p:nvPr/>
          </p:nvSpPr>
          <p:spPr>
            <a:xfrm>
              <a:off x="2969830" y="746006"/>
              <a:ext cx="28670" cy="5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221456" y="942"/>
              <a:ext cx="2493102" cy="14958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7"/>
            <p:cNvSpPr txBox="1"/>
            <p:nvPr/>
          </p:nvSpPr>
          <p:spPr>
            <a:xfrm>
              <a:off x="221456" y="942"/>
              <a:ext cx="2493102" cy="1495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600" b="1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Preprocess the data, replace the missing values, Oversampling</a:t>
              </a: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5779275" y="703153"/>
              <a:ext cx="542813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7"/>
            <p:cNvSpPr txBox="1"/>
            <p:nvPr/>
          </p:nvSpPr>
          <p:spPr>
            <a:xfrm>
              <a:off x="6036347" y="746006"/>
              <a:ext cx="28670" cy="5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3287973" y="942"/>
              <a:ext cx="2493102" cy="149586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7"/>
            <p:cNvSpPr txBox="1"/>
            <p:nvPr/>
          </p:nvSpPr>
          <p:spPr>
            <a:xfrm>
              <a:off x="3287973" y="942"/>
              <a:ext cx="2493102" cy="1495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600" b="1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Train the data using different algorithms</a:t>
              </a: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1653145" y="1495004"/>
              <a:ext cx="5947895" cy="7024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2921"/>
                  </a:lnTo>
                  <a:lnTo>
                    <a:pt x="0" y="62921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7"/>
            <p:cNvSpPr txBox="1"/>
            <p:nvPr/>
          </p:nvSpPr>
          <p:spPr>
            <a:xfrm>
              <a:off x="4477270" y="1843370"/>
              <a:ext cx="299644" cy="5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6354489" y="942"/>
              <a:ext cx="2493102" cy="149586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 txBox="1"/>
            <p:nvPr/>
          </p:nvSpPr>
          <p:spPr>
            <a:xfrm>
              <a:off x="6354489" y="942"/>
              <a:ext cx="2493102" cy="1495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600" b="1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Check for accuracy by tuning various parameters and cross validation</a:t>
              </a: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2897897" y="2818148"/>
              <a:ext cx="357675" cy="15965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65737" y="120000"/>
                  </a:lnTo>
                  <a:lnTo>
                    <a:pt x="65737" y="0"/>
                  </a:lnTo>
                  <a:lnTo>
                    <a:pt x="120000" y="0"/>
                  </a:lnTo>
                </a:path>
              </a:pathLst>
            </a:custGeom>
            <a:noFill/>
            <a:ln w="9525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7"/>
            <p:cNvSpPr txBox="1"/>
            <p:nvPr/>
          </p:nvSpPr>
          <p:spPr>
            <a:xfrm>
              <a:off x="3066239" y="2895108"/>
              <a:ext cx="20990" cy="5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406594" y="2229870"/>
              <a:ext cx="2493102" cy="1495861"/>
            </a:xfrm>
            <a:prstGeom prst="rect">
              <a:avLst/>
            </a:prstGeom>
            <a:solidFill>
              <a:srgbClr val="59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7"/>
            <p:cNvSpPr txBox="1"/>
            <p:nvPr/>
          </p:nvSpPr>
          <p:spPr>
            <a:xfrm>
              <a:off x="406594" y="2229870"/>
              <a:ext cx="2493102" cy="1495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600" b="1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Save the model, so that it can be directly used next time </a:t>
              </a:r>
              <a:endParaRPr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5779275" y="2772428"/>
              <a:ext cx="542813" cy="9144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7"/>
            <p:cNvSpPr txBox="1"/>
            <p:nvPr/>
          </p:nvSpPr>
          <p:spPr>
            <a:xfrm>
              <a:off x="6036347" y="2815281"/>
              <a:ext cx="28670" cy="5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3287973" y="2070217"/>
              <a:ext cx="2493102" cy="149586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 txBox="1"/>
            <p:nvPr/>
          </p:nvSpPr>
          <p:spPr>
            <a:xfrm>
              <a:off x="3287973" y="2070217"/>
              <a:ext cx="2493102" cy="1495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600" b="1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Test on unseen data</a:t>
              </a: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1468008" y="3564279"/>
              <a:ext cx="6133032" cy="54281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3780"/>
                  </a:lnTo>
                  <a:lnTo>
                    <a:pt x="0" y="63780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stealth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7"/>
            <p:cNvSpPr txBox="1"/>
            <p:nvPr/>
          </p:nvSpPr>
          <p:spPr>
            <a:xfrm>
              <a:off x="4380529" y="3832819"/>
              <a:ext cx="307989" cy="5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6354489" y="2070217"/>
              <a:ext cx="2493102" cy="14958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7"/>
            <p:cNvSpPr txBox="1"/>
            <p:nvPr/>
          </p:nvSpPr>
          <p:spPr>
            <a:xfrm>
              <a:off x="6354489" y="2070217"/>
              <a:ext cx="2493102" cy="1495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600" b="1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Compare the accuracy</a:t>
              </a: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221456" y="4139492"/>
              <a:ext cx="2493102" cy="149586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7"/>
            <p:cNvSpPr txBox="1"/>
            <p:nvPr/>
          </p:nvSpPr>
          <p:spPr>
            <a:xfrm>
              <a:off x="221456" y="4139492"/>
              <a:ext cx="2493102" cy="1495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eorgia"/>
                <a:buNone/>
              </a:pPr>
              <a:r>
                <a:rPr lang="en-US" sz="1600" b="1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Choose the best model</a:t>
              </a:r>
              <a:endParaRPr/>
            </a:p>
          </p:txBody>
        </p:sp>
      </p:grpSp>
      <p:sp>
        <p:nvSpPr>
          <p:cNvPr id="186" name="Google Shape;186;p7"/>
          <p:cNvSpPr/>
          <p:nvPr/>
        </p:nvSpPr>
        <p:spPr>
          <a:xfrm>
            <a:off x="0" y="37465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9886" y="5725886"/>
            <a:ext cx="1132114" cy="1132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8"/>
          <p:cNvSpPr txBox="1"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ibre Baskerville"/>
              <a:buNone/>
            </a:pPr>
            <a:r>
              <a:rPr lang="en-US" sz="3400">
                <a:latin typeface="Libre Baskerville"/>
                <a:ea typeface="Libre Baskerville"/>
                <a:cs typeface="Libre Baskerville"/>
                <a:sym typeface="Libre Baskerville"/>
              </a:rPr>
              <a:t>Data Preprocessing and Feature Engineering</a:t>
            </a:r>
            <a:endParaRPr/>
          </a:p>
        </p:txBody>
      </p:sp>
      <p:grpSp>
        <p:nvGrpSpPr>
          <p:cNvPr id="194" name="Google Shape;194;p8"/>
          <p:cNvGrpSpPr/>
          <p:nvPr/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95" name="Google Shape;195;p8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8"/>
          <p:cNvSpPr/>
          <p:nvPr/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 txBox="1">
            <a:spLocks noGrp="1"/>
          </p:cNvSpPr>
          <p:nvPr>
            <p:ph type="body" idx="1"/>
          </p:nvPr>
        </p:nvSpPr>
        <p:spPr>
          <a:xfrm>
            <a:off x="590719" y="2330505"/>
            <a:ext cx="4559425" cy="397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latin typeface="Libre Baskerville"/>
                <a:ea typeface="Libre Baskerville"/>
                <a:cs typeface="Libre Baskerville"/>
                <a:sym typeface="Libre Baskerville"/>
              </a:rPr>
              <a:t>Train – Test Split 80-20 percent with 5 fold cross validation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latin typeface="Libre Baskerville"/>
                <a:ea typeface="Libre Baskerville"/>
                <a:cs typeface="Libre Baskerville"/>
                <a:sym typeface="Libre Baskerville"/>
              </a:rPr>
              <a:t>Tokenize using Spacy and Keras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latin typeface="Libre Baskerville"/>
                <a:ea typeface="Libre Baskerville"/>
                <a:cs typeface="Libre Baskerville"/>
                <a:sym typeface="Libre Baskerville"/>
              </a:rPr>
              <a:t>Removal of punctuations , convert to lowercase, Regex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latin typeface="Libre Baskerville"/>
                <a:ea typeface="Libre Baskerville"/>
                <a:cs typeface="Libre Baskerville"/>
                <a:sym typeface="Libre Baskerville"/>
              </a:rPr>
              <a:t>Removal of Stopwords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latin typeface="Libre Baskerville"/>
                <a:ea typeface="Libre Baskerville"/>
                <a:cs typeface="Libre Baskerville"/>
                <a:sym typeface="Libre Baskerville"/>
              </a:rPr>
              <a:t>Tokenization and Lemmatization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latin typeface="Libre Baskerville"/>
                <a:ea typeface="Libre Baskerville"/>
                <a:cs typeface="Libre Baskerville"/>
                <a:sym typeface="Libre Baskerville"/>
              </a:rPr>
              <a:t>Vectorizer and TF-IDF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latin typeface="Libre Baskerville"/>
                <a:ea typeface="Libre Baskerville"/>
                <a:cs typeface="Libre Baskerville"/>
                <a:sym typeface="Libre Baskerville"/>
              </a:rPr>
              <a:t>Word Frequency and Word cloud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latin typeface="Libre Baskerville"/>
                <a:ea typeface="Libre Baskerville"/>
                <a:cs typeface="Libre Baskerville"/>
                <a:sym typeface="Libre Baskerville"/>
              </a:rPr>
              <a:t>Sentiment Polarity and Sentiment Subjectivity</a:t>
            </a:r>
            <a:endParaRPr/>
          </a:p>
          <a:p>
            <a:pPr marL="228600" lvl="0" indent="-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endParaRPr sz="1900"/>
          </a:p>
        </p:txBody>
      </p:sp>
      <p:sp>
        <p:nvSpPr>
          <p:cNvPr id="199" name="Google Shape;199;p8"/>
          <p:cNvSpPr/>
          <p:nvPr/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8"/>
          <p:cNvPicPr preferRelativeResize="0"/>
          <p:nvPr/>
        </p:nvPicPr>
        <p:blipFill rotWithShape="1">
          <a:blip r:embed="rId3">
            <a:alphaModFix/>
          </a:blip>
          <a:srcRect t="1740" b="132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9"/>
          <p:cNvSpPr/>
          <p:nvPr/>
        </p:nvSpPr>
        <p:spPr>
          <a:xfrm>
            <a:off x="4142164" y="610728"/>
            <a:ext cx="759618" cy="5710965"/>
          </a:xfrm>
          <a:custGeom>
            <a:avLst/>
            <a:gdLst/>
            <a:ahLst/>
            <a:cxnLst/>
            <a:rect l="l" t="t" r="r" b="b"/>
            <a:pathLst>
              <a:path w="414" h="2447" extrusionOk="0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9"/>
          <p:cNvSpPr/>
          <p:nvPr/>
        </p:nvSpPr>
        <p:spPr>
          <a:xfrm>
            <a:off x="4144437" y="343079"/>
            <a:ext cx="482654" cy="5521414"/>
          </a:xfrm>
          <a:custGeom>
            <a:avLst/>
            <a:gdLst/>
            <a:ahLst/>
            <a:cxnLst/>
            <a:rect l="l" t="t" r="r" b="b"/>
            <a:pathLst>
              <a:path w="209" h="2358" extrusionOk="0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9"/>
          <p:cNvSpPr/>
          <p:nvPr/>
        </p:nvSpPr>
        <p:spPr>
          <a:xfrm>
            <a:off x="-3045" y="340424"/>
            <a:ext cx="4630139" cy="5265795"/>
          </a:xfrm>
          <a:custGeom>
            <a:avLst/>
            <a:gdLst/>
            <a:ahLst/>
            <a:cxnLst/>
            <a:rect l="l" t="t" r="r" b="b"/>
            <a:pathLst>
              <a:path w="4630139" h="5265795" extrusionOk="0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9"/>
          <p:cNvPicPr preferRelativeResize="0"/>
          <p:nvPr/>
        </p:nvPicPr>
        <p:blipFill rotWithShape="1">
          <a:blip r:embed="rId3">
            <a:alphaModFix/>
          </a:blip>
          <a:srcRect r="1595" b="-4"/>
          <a:stretch/>
        </p:blipFill>
        <p:spPr>
          <a:xfrm>
            <a:off x="353458" y="1286252"/>
            <a:ext cx="3627120" cy="314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9"/>
          <p:cNvSpPr/>
          <p:nvPr/>
        </p:nvSpPr>
        <p:spPr>
          <a:xfrm>
            <a:off x="4901780" y="1071563"/>
            <a:ext cx="7290218" cy="5242298"/>
          </a:xfrm>
          <a:custGeom>
            <a:avLst/>
            <a:gdLst/>
            <a:ahLst/>
            <a:cxnLst/>
            <a:rect l="l" t="t" r="r" b="b"/>
            <a:pathLst>
              <a:path w="7290218" h="5242298" extrusionOk="0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9"/>
          <p:cNvSpPr txBox="1"/>
          <p:nvPr/>
        </p:nvSpPr>
        <p:spPr>
          <a:xfrm>
            <a:off x="6518365" y="1548480"/>
            <a:ext cx="36271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Most Frequent Words </a:t>
            </a:r>
            <a:endParaRPr/>
          </a:p>
        </p:txBody>
      </p:sp>
      <p:sp>
        <p:nvSpPr>
          <p:cNvPr id="213" name="Google Shape;213;p9"/>
          <p:cNvSpPr txBox="1"/>
          <p:nvPr/>
        </p:nvSpPr>
        <p:spPr>
          <a:xfrm>
            <a:off x="286811" y="713071"/>
            <a:ext cx="36271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Word Cloud</a:t>
            </a:r>
            <a:endParaRPr/>
          </a:p>
        </p:txBody>
      </p:sp>
      <p:sp>
        <p:nvSpPr>
          <p:cNvPr id="214" name="Google Shape;214;p9"/>
          <p:cNvSpPr txBox="1"/>
          <p:nvPr/>
        </p:nvSpPr>
        <p:spPr>
          <a:xfrm>
            <a:off x="511998" y="4601749"/>
            <a:ext cx="36271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Heat Map to find Correlation</a:t>
            </a:r>
            <a:endParaRPr/>
          </a:p>
        </p:txBody>
      </p:sp>
      <p:pic>
        <p:nvPicPr>
          <p:cNvPr id="215" name="Google Shape;21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01126" y="2581736"/>
            <a:ext cx="6336264" cy="1694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645</Words>
  <Application>Microsoft Macintosh PowerPoint</Application>
  <PresentationFormat>Widescreen</PresentationFormat>
  <Paragraphs>125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Libre Baskerville</vt:lpstr>
      <vt:lpstr>Calibri</vt:lpstr>
      <vt:lpstr>Arial</vt:lpstr>
      <vt:lpstr>Gill Sans</vt:lpstr>
      <vt:lpstr>Georgia</vt:lpstr>
      <vt:lpstr>Office Theme</vt:lpstr>
      <vt:lpstr>Yelp  Spam/Review Detection</vt:lpstr>
      <vt:lpstr>Introduction</vt:lpstr>
      <vt:lpstr>PowerPoint Presentation</vt:lpstr>
      <vt:lpstr>Dataset</vt:lpstr>
      <vt:lpstr>Dataset</vt:lpstr>
      <vt:lpstr>System Design and Implementation</vt:lpstr>
      <vt:lpstr>PowerPoint Presentation</vt:lpstr>
      <vt:lpstr>Data Preprocessing and Feature Engineering</vt:lpstr>
      <vt:lpstr>PowerPoint Presentation</vt:lpstr>
      <vt:lpstr>Multinomial Naïve Bayes</vt:lpstr>
      <vt:lpstr>Random Forest</vt:lpstr>
      <vt:lpstr>Neural Networks</vt:lpstr>
      <vt:lpstr>PowerPoint Presentation</vt:lpstr>
      <vt:lpstr>Evaluation of Results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Yelp  Spam/Review Detection</dc:title>
  <dc:creator>Neha Bindle</dc:creator>
  <cp:lastModifiedBy>Hansraj Pabbati</cp:lastModifiedBy>
  <cp:revision>1</cp:revision>
  <dcterms:created xsi:type="dcterms:W3CDTF">2020-05-07T20:05:44Z</dcterms:created>
  <dcterms:modified xsi:type="dcterms:W3CDTF">2020-05-07T21:48:43Z</dcterms:modified>
</cp:coreProperties>
</file>